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2"/>
  </p:notesMasterIdLst>
  <p:sldIdLst>
    <p:sldId id="282" r:id="rId2"/>
    <p:sldId id="292" r:id="rId3"/>
    <p:sldId id="304" r:id="rId4"/>
    <p:sldId id="305" r:id="rId5"/>
    <p:sldId id="306" r:id="rId6"/>
    <p:sldId id="293" r:id="rId7"/>
    <p:sldId id="303" r:id="rId8"/>
    <p:sldId id="307" r:id="rId9"/>
    <p:sldId id="310" r:id="rId10"/>
    <p:sldId id="29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3377F-B5CC-4676-A49F-4DCEE27DB0C1}" type="datetimeFigureOut">
              <a:rPr lang="ko-KR" altLang="en-US" smtClean="0"/>
              <a:t>2020-09-17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46605-E385-4E3A-AF14-F1413AF568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83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81313-7128-421C-ABF2-51E4884AC86B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054BED24-43CF-4873-B6F9-6EC00C434A2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6CCDB-6FC4-4BBC-A2E7-E223DBB7B0CE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6B72-87D2-4A40-ACC6-7D6F1B19A6F3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09344"/>
            <a:ext cx="10058400" cy="4562856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ko-KR" altLang="en-US" dirty="0" smtClean="0"/>
              <a:t>마스터 텍스트 스타일 편집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 smtClean="0"/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C9C1-F1AF-4577-B0F2-BFE8DD343AEA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E6A1ED-0199-429F-A8D4-5005272778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347923A7-7054-4DED-98A0-096DF7A6F90A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A35E-48DC-4F1E-A716-1199025C505F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462DF-BA86-4AFD-8E25-AAAE4C62A56C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F94EF-589A-4FFE-A553-9E5189FC14DA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78F45-54C1-4890-B636-580072379DC0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BD846-A3D8-4640-B0DE-B541F375E251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DEE0128-1D3C-4B04-B745-1FF9E7D0A3AD}" type="datetime1">
              <a:rPr lang="en-US" altLang="ko-KR" smtClean="0"/>
              <a:t>9/17/2020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2929C08B-CA09-4643-B0B1-109F7871FAAB}" type="datetime1">
              <a:rPr lang="en-US" altLang="ko-KR" smtClean="0"/>
              <a:t>9/17/2020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latinLnBrk="0">
              <a:lnSpc>
                <a:spcPct val="90000"/>
              </a:lnSpc>
              <a:spcBef>
                <a:spcPct val="50000"/>
              </a:spcBef>
            </a:pPr>
            <a:r>
              <a:rPr lang="ko-KR" altLang="en-US" sz="4000" dirty="0" smtClean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연구 방향 발표</a:t>
            </a:r>
            <a:r>
              <a:rPr lang="en-US" altLang="ko-KR" sz="4000" dirty="0" smtClean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en-US" altLang="ko-KR" sz="4000" dirty="0" smtClean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4000" dirty="0" err="1" smtClean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임피던스</a:t>
            </a:r>
            <a:r>
              <a:rPr lang="ko-KR" altLang="en-US" sz="4000" dirty="0" smtClean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제어 적용 </a:t>
            </a:r>
            <a:r>
              <a:rPr lang="en-US" altLang="ko-KR" sz="4000" dirty="0" smtClean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Trot 4</a:t>
            </a:r>
            <a:r>
              <a:rPr lang="ko-KR" altLang="en-US" sz="4000" dirty="0" smtClean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족 보행 로봇</a:t>
            </a:r>
            <a:endParaRPr lang="ko-KR" altLang="en-US" sz="4000" dirty="0">
              <a:solidFill>
                <a:srgbClr val="4D4D4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20196018 </a:t>
            </a:r>
            <a:r>
              <a:rPr lang="ko-KR" altLang="en-US" dirty="0" err="1" smtClean="0"/>
              <a:t>김홍만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BED24-43CF-4873-B6F9-6EC00C434A2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보행 안정성 판단</a:t>
            </a:r>
            <a:r>
              <a:rPr lang="en-US" altLang="ko-KR" dirty="0" smtClean="0"/>
              <a:t>-ZMP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시뮬레이션으로는 구하기 쉽지만 실제 로봇에 적용할 때에는 계산이 매우 복잡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족 보행 로봇이 </a:t>
            </a:r>
            <a:r>
              <a:rPr lang="en-US" altLang="ko-KR" dirty="0"/>
              <a:t>Trot</a:t>
            </a:r>
            <a:r>
              <a:rPr lang="ko-KR" altLang="en-US" dirty="0"/>
              <a:t>보행 시에는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발만이 지면에 닿으므로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매우 좁은 면적의 안정 영역을 가짐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☞ </a:t>
            </a:r>
            <a:r>
              <a:rPr lang="en-US" altLang="ko-KR" dirty="0" smtClean="0"/>
              <a:t>	</a:t>
            </a:r>
            <a:r>
              <a:rPr lang="en-US" altLang="ko-KR" dirty="0" smtClean="0">
                <a:solidFill>
                  <a:srgbClr val="0070C0"/>
                </a:solidFill>
              </a:rPr>
              <a:t>Trot </a:t>
            </a:r>
            <a:r>
              <a:rPr lang="ko-KR" altLang="en-US" dirty="0" smtClean="0">
                <a:solidFill>
                  <a:srgbClr val="0070C0"/>
                </a:solidFill>
              </a:rPr>
              <a:t>보행을 하는 </a:t>
            </a:r>
            <a:r>
              <a:rPr lang="en-US" altLang="ko-KR" dirty="0" smtClean="0">
                <a:solidFill>
                  <a:srgbClr val="0070C0"/>
                </a:solidFill>
              </a:rPr>
              <a:t/>
            </a:r>
            <a:br>
              <a:rPr lang="en-US" altLang="ko-KR" dirty="0" smtClean="0">
                <a:solidFill>
                  <a:srgbClr val="0070C0"/>
                </a:solidFill>
              </a:rPr>
            </a:br>
            <a:r>
              <a:rPr lang="en-US" altLang="ko-KR" dirty="0" smtClean="0">
                <a:solidFill>
                  <a:srgbClr val="0070C0"/>
                </a:solidFill>
              </a:rPr>
              <a:t>	4</a:t>
            </a:r>
            <a:r>
              <a:rPr lang="ko-KR" altLang="en-US" dirty="0" smtClean="0">
                <a:solidFill>
                  <a:srgbClr val="0070C0"/>
                </a:solidFill>
              </a:rPr>
              <a:t>족 보행 로봇에는 </a:t>
            </a:r>
            <a:r>
              <a:rPr lang="en-US" altLang="ko-KR" dirty="0" smtClean="0">
                <a:solidFill>
                  <a:srgbClr val="0070C0"/>
                </a:solidFill>
              </a:rPr>
              <a:t/>
            </a:r>
            <a:br>
              <a:rPr lang="en-US" altLang="ko-KR" dirty="0" smtClean="0">
                <a:solidFill>
                  <a:srgbClr val="0070C0"/>
                </a:solidFill>
              </a:rPr>
            </a:br>
            <a:r>
              <a:rPr lang="en-US" altLang="ko-KR" dirty="0" smtClean="0">
                <a:solidFill>
                  <a:srgbClr val="0070C0"/>
                </a:solidFill>
              </a:rPr>
              <a:t>	</a:t>
            </a:r>
            <a:r>
              <a:rPr lang="ko-KR" altLang="en-US" dirty="0" smtClean="0">
                <a:solidFill>
                  <a:srgbClr val="0070C0"/>
                </a:solidFill>
              </a:rPr>
              <a:t>적용하기 힘듦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A1ED-0199-429F-A8D4-5005272778C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474" y="3644958"/>
            <a:ext cx="58293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9848" y="1609344"/>
            <a:ext cx="10058400" cy="524865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족 보행 로봇 기본 사항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보행 패턴의 종류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관련 용어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보행 궤적 생성과 보행 안정성 판단 및 제어</a:t>
            </a:r>
            <a:endParaRPr lang="en-US" altLang="ko-KR" dirty="0" smtClean="0"/>
          </a:p>
          <a:p>
            <a:r>
              <a:rPr lang="en-US" altLang="ko-KR" dirty="0"/>
              <a:t>Follow-up </a:t>
            </a:r>
            <a:r>
              <a:rPr lang="ko-KR" altLang="en-US" dirty="0"/>
              <a:t>대상 </a:t>
            </a:r>
            <a:r>
              <a:rPr lang="ko-KR" altLang="en-US" dirty="0" smtClean="0"/>
              <a:t>논문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en-US" altLang="ko-KR" dirty="0"/>
              <a:t>4</a:t>
            </a:r>
            <a:r>
              <a:rPr lang="ko-KR" altLang="en-US" dirty="0"/>
              <a:t>족 보행 로봇의 </a:t>
            </a:r>
            <a:r>
              <a:rPr lang="ko-KR" altLang="en-US" dirty="0" err="1"/>
              <a:t>임피던스</a:t>
            </a:r>
            <a:r>
              <a:rPr lang="ko-KR" altLang="en-US" dirty="0"/>
              <a:t> 제어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연구 계획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-</a:t>
            </a:r>
            <a:r>
              <a:rPr lang="ko-KR" altLang="en-US" dirty="0" smtClean="0"/>
              <a:t>기타 참고 논문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A1ED-0199-429F-A8D4-5005272778C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보행 패턴의 종류</a:t>
            </a:r>
            <a:r>
              <a:rPr lang="en-US" altLang="ko-KR" dirty="0" smtClean="0"/>
              <a:t>-</a:t>
            </a:r>
            <a:r>
              <a:rPr lang="ko-KR" altLang="en-US" dirty="0" smtClean="0"/>
              <a:t>정적 보행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Walk (</a:t>
            </a:r>
            <a:r>
              <a:rPr lang="ko-KR" altLang="en-US" dirty="0" smtClean="0"/>
              <a:t>걷기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세 다리가 지면을 지지한 상태로 한 발씩 앞으로 전진시키는 보행 방식</a:t>
            </a:r>
            <a:endParaRPr lang="en-US" altLang="ko-KR" dirty="0" smtClean="0"/>
          </a:p>
          <a:p>
            <a:r>
              <a:rPr lang="ko-KR" altLang="en-US" dirty="0" smtClean="0"/>
              <a:t>무게 중심이 세 다리의 지면접촉점을 꼭지점으로 하는 지지다각형을 벗어나지 않는 한 로봇의 몸체는 움직이지 않음 ☞ 가장 안정적</a:t>
            </a:r>
            <a:endParaRPr lang="en-US" altLang="ko-KR" dirty="0" smtClean="0"/>
          </a:p>
          <a:p>
            <a:r>
              <a:rPr lang="ko-KR" altLang="en-US" dirty="0" smtClean="0"/>
              <a:t>가정 안정적이지만 느린 속도를 가짐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A1ED-0199-429F-A8D4-5005272778C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623" y="4426184"/>
            <a:ext cx="5381625" cy="1962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4426184"/>
            <a:ext cx="4074536" cy="20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3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보행 패턴의 종류</a:t>
            </a:r>
            <a:r>
              <a:rPr lang="en-US" altLang="ko-KR" dirty="0" smtClean="0"/>
              <a:t>-</a:t>
            </a:r>
            <a:r>
              <a:rPr lang="ko-KR" altLang="en-US" dirty="0" smtClean="0"/>
              <a:t>동적 보행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Trot (</a:t>
            </a:r>
            <a:r>
              <a:rPr lang="ko-KR" altLang="en-US" dirty="0" smtClean="0">
                <a:solidFill>
                  <a:srgbClr val="FF0000"/>
                </a:solidFill>
              </a:rPr>
              <a:t>속보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dirty="0" smtClean="0"/>
              <a:t>대각선 방향 두 다리가 로봇을 지지하고 나머지 두 다리를 동시에 앞으로 내딛는 방식</a:t>
            </a:r>
            <a:endParaRPr lang="en-US" altLang="ko-KR" dirty="0" smtClean="0"/>
          </a:p>
          <a:p>
            <a:r>
              <a:rPr lang="ko-KR" altLang="en-US" dirty="0" smtClean="0"/>
              <a:t>느린 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빠른 속도 모두 구현 가능</a:t>
            </a:r>
            <a:endParaRPr lang="en-US" altLang="ko-KR" dirty="0" smtClean="0"/>
          </a:p>
          <a:p>
            <a:r>
              <a:rPr lang="ko-KR" altLang="en-US" dirty="0" smtClean="0"/>
              <a:t>같은 쪽의 두 다리가 동시에 지면에서 떨어지는 경우 </a:t>
            </a:r>
            <a:r>
              <a:rPr lang="en-US" altLang="ko-KR" dirty="0" smtClean="0"/>
              <a:t>Pace(</a:t>
            </a:r>
            <a:r>
              <a:rPr lang="ko-KR" altLang="en-US" dirty="0" err="1" smtClean="0"/>
              <a:t>측대보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칭함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A1ED-0199-429F-A8D4-5005272778C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19" y="4167759"/>
            <a:ext cx="3933825" cy="2105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48" y="4167759"/>
            <a:ext cx="53721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8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보행 패턴의 종류</a:t>
            </a:r>
            <a:r>
              <a:rPr lang="en-US" altLang="ko-KR" dirty="0" smtClean="0"/>
              <a:t>-</a:t>
            </a:r>
            <a:r>
              <a:rPr lang="ko-KR" altLang="en-US" dirty="0" smtClean="0"/>
              <a:t>동적 보행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Gallop (</a:t>
            </a:r>
            <a:r>
              <a:rPr lang="ko-KR" altLang="en-US" dirty="0" smtClean="0"/>
              <a:t>질주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뒷다리들로 땅을 딛은 후 앞다리들로 땅을 딛고 </a:t>
            </a:r>
            <a:r>
              <a:rPr lang="ko-KR" altLang="en-US" dirty="0" err="1" smtClean="0"/>
              <a:t>나아감</a:t>
            </a:r>
            <a:endParaRPr lang="en-US" altLang="ko-KR" dirty="0" smtClean="0"/>
          </a:p>
          <a:p>
            <a:r>
              <a:rPr lang="ko-KR" altLang="en-US" dirty="0" smtClean="0"/>
              <a:t>모든 발이 지면에서 떨어져 있는 </a:t>
            </a:r>
            <a:r>
              <a:rPr lang="en-US" altLang="ko-KR" dirty="0" smtClean="0"/>
              <a:t>Flying phase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r>
              <a:rPr lang="ko-KR" altLang="en-US" dirty="0" smtClean="0"/>
              <a:t>가장 빠르지만 구현하기 가장 어려움</a:t>
            </a:r>
            <a:endParaRPr lang="en-US" altLang="ko-KR" dirty="0" smtClean="0"/>
          </a:p>
          <a:p>
            <a:r>
              <a:rPr lang="en-US" altLang="ko-KR" dirty="0" smtClean="0"/>
              <a:t>Transverse gallop, Rotary gallop, Bound</a:t>
            </a:r>
            <a:r>
              <a:rPr lang="ko-KR" altLang="en-US" dirty="0" smtClean="0"/>
              <a:t>로 세분화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A1ED-0199-429F-A8D4-5005272778C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23" y="4629872"/>
            <a:ext cx="2924949" cy="2008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860" y="1719904"/>
            <a:ext cx="3717348" cy="445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용어</a:t>
            </a:r>
            <a:r>
              <a:rPr lang="en-US" altLang="ko-KR" dirty="0" smtClean="0"/>
              <a:t>-Duty factor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Duty ratio, </a:t>
                </a:r>
                <a:r>
                  <a:rPr lang="ko-KR" altLang="en-US" dirty="0" err="1" smtClean="0"/>
                  <a:t>디딤율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임무율</a:t>
                </a:r>
                <a:r>
                  <a:rPr lang="ko-KR" altLang="en-US" dirty="0" smtClean="0"/>
                  <a:t> 이라고도 부름</a:t>
                </a:r>
                <a:endParaRPr lang="en-US" altLang="ko-KR" dirty="0" smtClean="0"/>
              </a:p>
              <a:p>
                <a:r>
                  <a:rPr lang="ko-KR" altLang="en-US" dirty="0" smtClean="0"/>
                  <a:t>한 보행 주기 전체 동안 다리가 지지하고 있는 시간의 비율</a:t>
                </a:r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𝐷𝑢𝑡𝑦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𝑠𝑤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𝑠𝑡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 smtClean="0"/>
                  <a:t> Stance phase 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 smtClean="0"/>
                  <a:t> Swing phase time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ko-KR" altLang="en-US" dirty="0" smtClean="0"/>
                  <a:t>일 경우 정적 보행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0.75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완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𝑊𝑎𝑙𝑘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0.75</m:t>
                    </m:r>
                  </m:oMath>
                </a14:m>
                <a:r>
                  <a:rPr lang="ko-KR" altLang="en-US" dirty="0" smtClean="0"/>
                  <a:t>일 경우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개 미만의 다리가 지면을 지지하는 시간이 생기는 동적 보행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완전한 </a:t>
                </a:r>
                <a:r>
                  <a:rPr lang="en-US" altLang="ko-KR" dirty="0" smtClean="0"/>
                  <a:t>Trot </a:t>
                </a:r>
                <a:r>
                  <a:rPr lang="ko-KR" altLang="en-US" dirty="0" smtClean="0"/>
                  <a:t>혹은 </a:t>
                </a:r>
                <a:r>
                  <a:rPr lang="en-US" altLang="ko-KR" dirty="0" smtClean="0"/>
                  <a:t>Pace)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이면 모든 다리가 공중에 떠 있는 시간</a:t>
                </a:r>
                <a:r>
                  <a:rPr lang="en-US" altLang="ko-KR" dirty="0" smtClean="0"/>
                  <a:t>(Flying phase)</a:t>
                </a:r>
                <a:r>
                  <a:rPr lang="ko-KR" altLang="en-US" dirty="0" smtClean="0"/>
                  <a:t>이 발생함 </a:t>
                </a:r>
                <a:r>
                  <a:rPr lang="en-US" altLang="ko-KR" dirty="0" smtClean="0"/>
                  <a:t>(Gallop)</a:t>
                </a:r>
              </a:p>
              <a:p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A1ED-0199-429F-A8D4-5005272778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7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용어</a:t>
            </a:r>
            <a:r>
              <a:rPr lang="en-US" altLang="ko-KR" dirty="0" smtClean="0"/>
              <a:t>-Froude number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보행 중인 로봇을 </a:t>
                </a:r>
                <a:r>
                  <a:rPr lang="ko-KR" altLang="en-US" dirty="0" err="1" smtClean="0"/>
                  <a:t>역진자로</a:t>
                </a:r>
                <a:r>
                  <a:rPr lang="ko-KR" altLang="en-US" dirty="0" smtClean="0"/>
                  <a:t> 모델링 했을 때</a:t>
                </a:r>
                <a:r>
                  <a:rPr lang="en-US" altLang="ko-KR" dirty="0" smtClean="0"/>
                  <a:t>, </a:t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𝑔h</m:t>
                        </m:r>
                      </m:den>
                    </m:f>
                  </m:oMath>
                </a14:m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진자의</a:t>
                </a:r>
                <a:r>
                  <a:rPr lang="ko-KR" altLang="en-US" dirty="0" smtClean="0"/>
                  <a:t> 속도</a:t>
                </a:r>
                <a:r>
                  <a:rPr lang="en-US" altLang="ko-KR" dirty="0" smtClean="0"/>
                  <a:t>(=</a:t>
                </a:r>
                <a:r>
                  <a:rPr lang="ko-KR" altLang="en-US" dirty="0" smtClean="0"/>
                  <a:t>로봇의 속도</a:t>
                </a:r>
                <a:r>
                  <a:rPr lang="en-US" altLang="ko-KR" dirty="0" smtClean="0"/>
                  <a:t>),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중력가속도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지면으로부터의 로봇 높이</a:t>
                </a:r>
                <a:endParaRPr lang="en-US" altLang="ko-KR" dirty="0" smtClean="0"/>
              </a:p>
              <a:p>
                <a:r>
                  <a:rPr lang="ko-KR" altLang="en-US" dirty="0" err="1" smtClean="0"/>
                  <a:t>보행패턴의</a:t>
                </a:r>
                <a:r>
                  <a:rPr lang="ko-KR" altLang="en-US" dirty="0" smtClean="0"/>
                  <a:t> 변화와 연관</a:t>
                </a:r>
                <a:endParaRPr lang="en-US" altLang="ko-KR" dirty="0" smtClean="0"/>
              </a:p>
              <a:p>
                <a:r>
                  <a:rPr lang="ko-KR" altLang="en-US" dirty="0" err="1" smtClean="0"/>
                  <a:t>프루드</a:t>
                </a:r>
                <a:r>
                  <a:rPr lang="ko-KR" altLang="en-US" dirty="0" smtClean="0"/>
                  <a:t> 수가 </a:t>
                </a:r>
                <a:r>
                  <a:rPr lang="en-US" altLang="ko-KR" dirty="0" smtClean="0"/>
                  <a:t>0.6</a:t>
                </a:r>
                <a:r>
                  <a:rPr lang="ko-KR" altLang="en-US" dirty="0" smtClean="0"/>
                  <a:t>에 가까울 때 </a:t>
                </a:r>
                <a:r>
                  <a:rPr lang="en-US" altLang="ko-KR" dirty="0" smtClean="0"/>
                  <a:t>Walk</a:t>
                </a:r>
                <a:r>
                  <a:rPr lang="ko-KR" altLang="en-US" dirty="0" smtClean="0"/>
                  <a:t>에서 </a:t>
                </a:r>
                <a:r>
                  <a:rPr lang="en-US" altLang="ko-KR" dirty="0" smtClean="0"/>
                  <a:t>Trot</a:t>
                </a:r>
                <a:r>
                  <a:rPr lang="ko-KR" altLang="en-US" dirty="0" smtClean="0"/>
                  <a:t>으로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전환</a:t>
                </a:r>
                <a:endParaRPr lang="en-US" altLang="ko-KR" dirty="0" smtClean="0"/>
              </a:p>
              <a:p>
                <a:r>
                  <a:rPr lang="ko-KR" altLang="en-US" dirty="0" err="1" smtClean="0"/>
                  <a:t>프루드</a:t>
                </a:r>
                <a:r>
                  <a:rPr lang="ko-KR" altLang="en-US" dirty="0" smtClean="0"/>
                  <a:t> 수가 약 </a:t>
                </a:r>
                <a:r>
                  <a:rPr lang="en-US" altLang="ko-KR" dirty="0" smtClean="0"/>
                  <a:t>2~3 </a:t>
                </a:r>
                <a:r>
                  <a:rPr lang="ko-KR" altLang="en-US" dirty="0" smtClean="0"/>
                  <a:t>일 때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Trot</a:t>
                </a:r>
                <a:r>
                  <a:rPr lang="ko-KR" altLang="en-US" dirty="0" smtClean="0"/>
                  <a:t>에서 </a:t>
                </a:r>
                <a:r>
                  <a:rPr lang="en-US" altLang="ko-KR" dirty="0" smtClean="0"/>
                  <a:t>Gallop</a:t>
                </a:r>
                <a:r>
                  <a:rPr lang="ko-KR" altLang="en-US" dirty="0" smtClean="0"/>
                  <a:t>로 전환</a:t>
                </a:r>
                <a:endParaRPr lang="en-US" altLang="ko-KR" dirty="0" smtClean="0"/>
              </a:p>
              <a:p>
                <a:r>
                  <a:rPr lang="ko-KR" altLang="en-US" dirty="0" smtClean="0"/>
                  <a:t>다른 크기를 가진 동물들이 서로 다른 속도로 움직이더라도 비슷한 </a:t>
                </a:r>
                <a:r>
                  <a:rPr lang="ko-KR" altLang="en-US" dirty="0" err="1" smtClean="0"/>
                  <a:t>프루드</a:t>
                </a:r>
                <a:r>
                  <a:rPr lang="ko-KR" altLang="en-US" dirty="0" smtClean="0"/>
                  <a:t> 수를 가짐</a:t>
                </a:r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A1ED-0199-429F-A8D4-5005272778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6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보행 궤적 생성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stance phase </a:t>
                </a:r>
                <a:r>
                  <a:rPr lang="ko-KR" altLang="en-US" dirty="0" smtClean="0"/>
                  <a:t>에서는 지면과 평행한 직선으로 하여 지면을 뒤로 밀면서 </a:t>
                </a:r>
                <a:r>
                  <a:rPr lang="ko-KR" altLang="en-US" dirty="0" err="1" smtClean="0"/>
                  <a:t>전진토록</a:t>
                </a:r>
                <a:endParaRPr lang="en-US" altLang="ko-KR" dirty="0" smtClean="0"/>
              </a:p>
              <a:p>
                <a:r>
                  <a:rPr lang="en-US" altLang="ko-KR" dirty="0" smtClean="0"/>
                  <a:t>swing phase : 4</a:t>
                </a:r>
                <a:r>
                  <a:rPr lang="ko-KR" altLang="en-US" dirty="0" smtClean="0"/>
                  <a:t>족 </a:t>
                </a:r>
                <a:r>
                  <a:rPr lang="ko-KR" altLang="en-US" dirty="0" err="1" smtClean="0"/>
                  <a:t>로봇마다</a:t>
                </a:r>
                <a:r>
                  <a:rPr lang="ko-KR" altLang="en-US" dirty="0" smtClean="0"/>
                  <a:t> 다른 궤적 적용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ko-KR" altLang="en-US" dirty="0" smtClean="0"/>
                  <a:t>반 타원형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사이클로이드</a:t>
                </a:r>
                <a:r>
                  <a:rPr lang="en-US" altLang="ko-KR" dirty="0" smtClean="0"/>
                  <a:t>, </a:t>
                </a:r>
                <a:r>
                  <a:rPr lang="ko-KR" altLang="en-US" dirty="0" err="1" smtClean="0"/>
                  <a:t>정현함수</a:t>
                </a:r>
                <a:r>
                  <a:rPr lang="ko-KR" altLang="en-US" dirty="0" smtClean="0"/>
                  <a:t> 등</a:t>
                </a:r>
                <a:endParaRPr lang="en-US" altLang="ko-KR" dirty="0" smtClean="0"/>
              </a:p>
              <a:p>
                <a:r>
                  <a:rPr lang="ko-KR" altLang="en-US" dirty="0" smtClean="0">
                    <a:solidFill>
                      <a:srgbClr val="FF0000"/>
                    </a:solidFill>
                  </a:rPr>
                  <a:t>반 타원형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지면과 접촉하거나 떨어질 때에 지면과 수직한 방향으로 움직임</a:t>
                </a:r>
                <a:endParaRPr lang="en-US" altLang="ko-KR" dirty="0" smtClean="0"/>
              </a:p>
              <a:p>
                <a:pPr marL="0" indent="0">
                  <a:buNone/>
                </a:pPr>
                <a:r>
                  <a:rPr lang="ko-KR" altLang="en-US" dirty="0" smtClean="0"/>
                  <a:t>☞ 지면 반발력이 로봇의 움직임에 미치는 </a:t>
                </a:r>
                <a:r>
                  <a:rPr lang="en-US" altLang="ko-KR" dirty="0" smtClean="0"/>
                  <a:t>disturbance </a:t>
                </a:r>
                <a:r>
                  <a:rPr lang="ko-KR" altLang="en-US" dirty="0" smtClean="0"/>
                  <a:t>최소화 가능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𝑚𝑎𝑔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𝑠𝑐𝑎𝑙𝑒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𝑚𝑎𝑔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ko-KR" altLang="en-US" dirty="0" smtClean="0"/>
                  <a:t> 보폭</a:t>
                </a:r>
                <a:r>
                  <a:rPr lang="en-US" altLang="ko-KR" dirty="0" smtClean="0"/>
                  <a:t>, scale</a:t>
                </a:r>
                <a:r>
                  <a:rPr lang="ko-KR" altLang="en-US" dirty="0" smtClean="0"/>
                  <a:t>은 타원의 가로 축과 세로 축 사이의 비율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𝑠𝑐𝑎𝑙𝑒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일</m:t>
                    </m:r>
                  </m:oMath>
                </a14:m>
                <a:r>
                  <a:rPr lang="ko-KR" altLang="en-US" dirty="0" smtClean="0"/>
                  <a:t>때 정원 형상</a:t>
                </a:r>
                <a:r>
                  <a:rPr lang="en-US" altLang="ko-KR" dirty="0" smtClean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A1ED-0199-429F-A8D4-5005272778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3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보행 안정성 판단</a:t>
            </a:r>
            <a:r>
              <a:rPr lang="en-US" altLang="ko-KR" dirty="0" smtClean="0"/>
              <a:t>-ZMP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ZMP (Zero Moment Point)</a:t>
            </a:r>
          </a:p>
          <a:p>
            <a:r>
              <a:rPr lang="ko-KR" altLang="en-US" dirty="0" smtClean="0"/>
              <a:t>로봇에 작용하는 모든 모멘트 합이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되는 지점</a:t>
            </a:r>
            <a:endParaRPr lang="en-US" altLang="ko-KR" dirty="0" smtClean="0"/>
          </a:p>
          <a:p>
            <a:r>
              <a:rPr lang="ko-KR" altLang="en-US" dirty="0" smtClean="0"/>
              <a:t>동적 상황에서</a:t>
            </a:r>
            <a:r>
              <a:rPr lang="en-US" altLang="ko-KR" dirty="0" smtClean="0"/>
              <a:t>,</a:t>
            </a:r>
            <a:r>
              <a:rPr lang="ko-KR" altLang="en-US" dirty="0" smtClean="0"/>
              <a:t> 무게중심과 같은 역할을 함</a:t>
            </a:r>
            <a:r>
              <a:rPr lang="en-US" altLang="ko-KR" dirty="0" smtClean="0"/>
              <a:t>. ZMP</a:t>
            </a:r>
            <a:r>
              <a:rPr lang="ko-KR" altLang="en-US" dirty="0" smtClean="0"/>
              <a:t>가 로봇의 </a:t>
            </a:r>
            <a:r>
              <a:rPr lang="ko-KR" altLang="en-US" dirty="0" err="1" smtClean="0"/>
              <a:t>지지다각형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안정 영역</a:t>
            </a:r>
            <a:r>
              <a:rPr lang="en-US" altLang="ko-KR" dirty="0" smtClean="0"/>
              <a:t>. Safety region)</a:t>
            </a:r>
            <a:r>
              <a:rPr lang="ko-KR" altLang="en-US" dirty="0" smtClean="0"/>
              <a:t>을 벗어나지 않는다면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넘어지거나 기울어지지 않음</a:t>
            </a:r>
            <a:endParaRPr lang="en-US" altLang="ko-KR" dirty="0" smtClean="0"/>
          </a:p>
          <a:p>
            <a:r>
              <a:rPr lang="ko-KR" altLang="en-US" dirty="0" smtClean="0"/>
              <a:t>지지다각형의 경계와 </a:t>
            </a:r>
            <a:r>
              <a:rPr lang="en-US" altLang="ko-KR" dirty="0" smtClean="0"/>
              <a:t>ZMP </a:t>
            </a:r>
            <a:r>
              <a:rPr lang="ko-KR" altLang="en-US" dirty="0" smtClean="0"/>
              <a:t>사이의 거리를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Stability Margin</a:t>
            </a:r>
            <a:r>
              <a:rPr lang="ko-KR" altLang="en-US" dirty="0" smtClean="0"/>
              <a:t>이라고 하며</a:t>
            </a:r>
            <a:r>
              <a:rPr lang="en-US" altLang="ko-KR" dirty="0" smtClean="0"/>
              <a:t>, </a:t>
            </a:r>
            <a:br>
              <a:rPr lang="en-US" altLang="ko-KR" dirty="0" smtClean="0"/>
            </a:br>
            <a:r>
              <a:rPr lang="ko-KR" altLang="en-US" dirty="0" smtClean="0"/>
              <a:t>보행 안정성 판단의 기준으로 삼기도 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6A1ED-0199-429F-A8D4-5005272778C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328" y="3781425"/>
            <a:ext cx="44958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5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blipFill>
          <a:blip xmlns:r="http://schemas.openxmlformats.org/officeDocument/2006/relationships" r:embed="rId2"/>
          <a:stretch>
            <a:fillRect b="-4918"/>
          </a:stretch>
        </a:blipFill>
      </a:spPr>
      <a:bodyPr/>
      <a:lstStyle>
        <a:defPPr>
          <a:defRPr sz="1815">
            <a:noFill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TM03090434[[fn=목판]]</Template>
  <TotalTime>23769</TotalTime>
  <Words>632</Words>
  <Application>Microsoft Office PowerPoint</Application>
  <PresentationFormat>와이드스크린</PresentationFormat>
  <Paragraphs>64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HY중고딕</vt:lpstr>
      <vt:lpstr>돋움</vt:lpstr>
      <vt:lpstr>맑은 고딕</vt:lpstr>
      <vt:lpstr>Bookman Old Style</vt:lpstr>
      <vt:lpstr>Cambria Math</vt:lpstr>
      <vt:lpstr>Century Gothic</vt:lpstr>
      <vt:lpstr>Wingdings</vt:lpstr>
      <vt:lpstr>목판</vt:lpstr>
      <vt:lpstr>향후 연구 방향 발표: 임피던스 제어 적용 Trot 4족 보행 로봇</vt:lpstr>
      <vt:lpstr>목차</vt:lpstr>
      <vt:lpstr>보행 패턴의 종류-정적 보행</vt:lpstr>
      <vt:lpstr>보행 패턴의 종류-동적 보행</vt:lpstr>
      <vt:lpstr>보행 패턴의 종류-동적 보행</vt:lpstr>
      <vt:lpstr>기본 용어-Duty factor</vt:lpstr>
      <vt:lpstr>기본 용어-Froude number</vt:lpstr>
      <vt:lpstr>보행 궤적 생성</vt:lpstr>
      <vt:lpstr>보행 안정성 판단-ZMP</vt:lpstr>
      <vt:lpstr>보행 안정성 판단-ZMP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홍만</dc:creator>
  <cp:lastModifiedBy>user</cp:lastModifiedBy>
  <cp:revision>240</cp:revision>
  <dcterms:created xsi:type="dcterms:W3CDTF">2019-02-28T06:26:47Z</dcterms:created>
  <dcterms:modified xsi:type="dcterms:W3CDTF">2020-09-17T12:48:04Z</dcterms:modified>
</cp:coreProperties>
</file>